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 showGuides="1">
      <p:cViewPr varScale="1">
        <p:scale>
          <a:sx n="68" d="100"/>
          <a:sy n="68" d="100"/>
        </p:scale>
        <p:origin x="1480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agornyy.m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hat.com" TargetMode="External"/><Relationship Id="rId2" Type="http://schemas.openxmlformats.org/officeDocument/2006/relationships/hyperlink" Target="http://docs.python.org/3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mail.ru" TargetMode="External"/><Relationship Id="rId4" Type="http://schemas.openxmlformats.org/officeDocument/2006/relationships/hyperlink" Target="http://datatau.com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актическое программирование и…"/>
          <p:cNvSpPr txBox="1">
            <a:spLocks noGrp="1"/>
          </p:cNvSpPr>
          <p:nvPr>
            <p:ph type="ctrTitle"/>
          </p:nvPr>
        </p:nvSpPr>
        <p:spPr>
          <a:xfrm>
            <a:off x="1544328" y="2741583"/>
            <a:ext cx="9916144" cy="330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3887">
              <a:defRPr sz="5119"/>
            </a:pPr>
            <a:r>
              <a:rPr lang="en-US" dirty="0"/>
              <a:t>Python for Social Science: Introduction to Programming Language</a:t>
            </a:r>
            <a:br>
              <a:rPr lang="en-US" dirty="0"/>
            </a:br>
            <a:endParaRPr dirty="0"/>
          </a:p>
        </p:txBody>
      </p:sp>
      <p:sp>
        <p:nvSpPr>
          <p:cNvPr id="120" name="Нагорный Олег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830003"/>
            <a:ext cx="10464800" cy="158770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519937">
              <a:defRPr sz="3293">
                <a:solidFill>
                  <a:srgbClr val="929292"/>
                </a:solidFill>
              </a:defRPr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2"/>
              </a:rPr>
              <a:t>Oleg Nagornyy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defTabSz="519937">
              <a:defRPr sz="3293">
                <a:solidFill>
                  <a:srgbClr val="929292"/>
                </a:solidFill>
              </a:defRPr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HSE Summer School 2018</a:t>
            </a:r>
          </a:p>
          <a:p>
            <a:pPr defTabSz="519937">
              <a:defRPr sz="3293">
                <a:solidFill>
                  <a:srgbClr val="929292"/>
                </a:solidFill>
              </a:defRPr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https://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nagornyy.me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/#/courses/HSE_school_2018_python</a:t>
            </a:r>
            <a:endParaRPr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Особенности Python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Особенности Python</a:t>
            </a:r>
          </a:p>
        </p:txBody>
      </p:sp>
      <p:sp>
        <p:nvSpPr>
          <p:cNvPr id="155" name="Язык общего назначения.…"/>
          <p:cNvSpPr txBox="1">
            <a:spLocks noGrp="1"/>
          </p:cNvSpPr>
          <p:nvPr>
            <p:ph type="body" sz="quarter" idx="1"/>
          </p:nvPr>
        </p:nvSpPr>
        <p:spPr>
          <a:xfrm>
            <a:off x="438991" y="897443"/>
            <a:ext cx="11896377" cy="182173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600"/>
            </a:pPr>
            <a:r>
              <a:t>Язык общего назначения.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/>
            </a:pPr>
            <a:r>
              <a:t>Широко используется для написания скриптов.</a:t>
            </a:r>
          </a:p>
        </p:txBody>
      </p:sp>
      <p:sp>
        <p:nvSpPr>
          <p:cNvPr id="156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7913" y="6314233"/>
            <a:ext cx="3175001" cy="450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290" y="4219013"/>
            <a:ext cx="3175001" cy="450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7251" y="5664879"/>
            <a:ext cx="5582416" cy="401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7821" y="6630179"/>
            <a:ext cx="19939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7570" y="2706375"/>
            <a:ext cx="3023399" cy="302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9392" y="2076609"/>
            <a:ext cx="44704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Особенности Python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Особенности Python</a:t>
            </a:r>
          </a:p>
        </p:txBody>
      </p:sp>
      <p:sp>
        <p:nvSpPr>
          <p:cNvPr id="165" name="Интерпретируемый"/>
          <p:cNvSpPr txBox="1">
            <a:spLocks noGrp="1"/>
          </p:cNvSpPr>
          <p:nvPr>
            <p:ph type="body" sz="half" idx="1"/>
          </p:nvPr>
        </p:nvSpPr>
        <p:spPr>
          <a:xfrm>
            <a:off x="1154399" y="648651"/>
            <a:ext cx="10696002" cy="25427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</a:lstStyle>
          <a:p>
            <a:r>
              <a:t>Интерпретируемый</a:t>
            </a:r>
          </a:p>
        </p:txBody>
      </p:sp>
      <p:sp>
        <p:nvSpPr>
          <p:cNvPr id="166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pic>
        <p:nvPicPr>
          <p:cNvPr id="167" name="interpret.png" descr="interpr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2830084"/>
            <a:ext cx="12585700" cy="613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Особенности Python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Особенности Python</a:t>
            </a:r>
          </a:p>
        </p:txBody>
      </p:sp>
      <p:sp>
        <p:nvSpPr>
          <p:cNvPr id="170" name="Динамически типизированный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714375" indent="-714375">
              <a:buSzPct val="100000"/>
              <a:buAutoNum type="arabicPeriod"/>
              <a:defRPr sz="3600"/>
            </a:pPr>
            <a:r>
              <a:t>Динамически типизированный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Автоматическая сборка мусора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Мультипарадигмальный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Форматирование кода построено на отступах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Позволяет легко интегрировать в себя библиотеки на С/C++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Свободный</a:t>
            </a:r>
          </a:p>
        </p:txBody>
      </p:sp>
      <p:sp>
        <p:nvSpPr>
          <p:cNvPr id="171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Особенности Python:…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Особенности Python: </a:t>
            </a:r>
          </a:p>
          <a:p>
            <a:pPr>
              <a:defRPr sz="3600"/>
            </a:pPr>
            <a:r>
              <a:t>Дзен Python</a:t>
            </a:r>
          </a:p>
        </p:txBody>
      </p:sp>
      <p:sp>
        <p:nvSpPr>
          <p:cNvPr id="174" name="Красивое лучше, чем уродливое.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917366"/>
          </a:xfrm>
          <a:prstGeom prst="rect">
            <a:avLst/>
          </a:prstGeom>
        </p:spPr>
        <p:txBody>
          <a:bodyPr/>
          <a:lstStyle/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Красивое лучше, чем уродливое.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Явное лучше, чем неявное.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Простое лучше, чем сложное.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Сложное лучше, чем запутанное.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Плоское лучше, чем вложенное.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Читаемость имеет значение.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Особые случаи не настолько особые, чтобы нарушать правила.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При этом практичность важнее безупречности.</a:t>
            </a:r>
          </a:p>
          <a:p>
            <a:pPr marL="535781" indent="-535781" defTabSz="438150">
              <a:spcBef>
                <a:spcPts val="3100"/>
              </a:spcBef>
              <a:buSzPct val="100000"/>
              <a:buAutoNum type="arabicPeriod"/>
              <a:defRPr sz="2700"/>
            </a:pPr>
            <a:r>
              <a:t>Должен существовать один — и, желательно, только один — очевидный способ сделать это.</a:t>
            </a:r>
          </a:p>
        </p:txBody>
      </p:sp>
      <p:sp>
        <p:nvSpPr>
          <p:cNvPr id="175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sp>
        <p:nvSpPr>
          <p:cNvPr id="176" name="import this"/>
          <p:cNvSpPr txBox="1"/>
          <p:nvPr/>
        </p:nvSpPr>
        <p:spPr>
          <a:xfrm>
            <a:off x="8316158" y="769028"/>
            <a:ext cx="16233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600"/>
              </a:lnSpc>
              <a:defRPr sz="18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import this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ython в науке: почему?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Python в науке: почему?</a:t>
            </a:r>
          </a:p>
        </p:txBody>
      </p:sp>
      <p:sp>
        <p:nvSpPr>
          <p:cNvPr id="179" name="Прост в изучении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714375" indent="-714375">
              <a:buSzPct val="100000"/>
              <a:buAutoNum type="arabicPeriod"/>
              <a:defRPr sz="3600"/>
            </a:pPr>
            <a:r>
              <a:t>Прост в изучении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Легко поддерживать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Кросс-платформенный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Быстрый (с расширениями на С)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Большое сообщество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Много библиотек</a:t>
            </a:r>
          </a:p>
        </p:txBody>
      </p:sp>
      <p:sp>
        <p:nvSpPr>
          <p:cNvPr id="180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Рекомендуемые книги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Рекомендуемые книги</a:t>
            </a:r>
          </a:p>
        </p:txBody>
      </p:sp>
      <p:sp>
        <p:nvSpPr>
          <p:cNvPr id="183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pic>
        <p:nvPicPr>
          <p:cNvPr id="184" name="Screenshot 2017-09-03 14.47.19.png" descr="Screenshot 2017-09-03 14.47.19.png"/>
          <p:cNvPicPr>
            <a:picLocks noChangeAspect="1"/>
          </p:cNvPicPr>
          <p:nvPr/>
        </p:nvPicPr>
        <p:blipFill>
          <a:blip r:embed="rId2">
            <a:extLst/>
          </a:blip>
          <a:srcRect t="3765" b="3765"/>
          <a:stretch>
            <a:fillRect/>
          </a:stretch>
        </p:blipFill>
        <p:spPr>
          <a:xfrm>
            <a:off x="8871649" y="2765618"/>
            <a:ext cx="3937622" cy="518912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28828"/>
              </a:srgbClr>
            </a:outerShdw>
          </a:effectLst>
        </p:spPr>
      </p:pic>
      <p:pic>
        <p:nvPicPr>
          <p:cNvPr id="185" name="Screenshot 2017-09-03 14.47.51.png" descr="Screenshot 2017-09-03 14.47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1943" y="2769326"/>
            <a:ext cx="3891714" cy="51817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29550"/>
              </a:srgbClr>
            </a:outerShdw>
          </a:effectLst>
        </p:spPr>
      </p:pic>
      <p:pic>
        <p:nvPicPr>
          <p:cNvPr id="186" name="Screenshot 2017-09-03 14.50.07.png" descr="Screenshot 2017-09-03 14.50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156" y="2769326"/>
            <a:ext cx="3937794" cy="51817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30078"/>
              </a:srgbClr>
            </a:outerShdw>
          </a:effectLst>
        </p:spPr>
      </p:pic>
      <p:sp>
        <p:nvSpPr>
          <p:cNvPr id="187" name="wiki.python.org/moin/PythonBooks"/>
          <p:cNvSpPr txBox="1"/>
          <p:nvPr/>
        </p:nvSpPr>
        <p:spPr>
          <a:xfrm>
            <a:off x="3884320" y="8870456"/>
            <a:ext cx="523616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wiki.python.org/moin/PythonBooks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Другие материалы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Другие материалы</a:t>
            </a:r>
          </a:p>
        </p:txBody>
      </p:sp>
      <p:sp>
        <p:nvSpPr>
          <p:cNvPr id="190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sp>
        <p:nvSpPr>
          <p:cNvPr id="191" name="Документация: docs.python.org/3 + встроенная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628650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Документация: </a:t>
            </a:r>
            <a:r>
              <a:rPr u="sng">
                <a:hlinkClick r:id="rId2"/>
              </a:rPr>
              <a:t>docs.python.org/3</a:t>
            </a:r>
            <a:r>
              <a:t> + встроенная</a:t>
            </a:r>
          </a:p>
          <a:p>
            <a:pPr marL="628650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Cheat Sheets</a:t>
            </a:r>
          </a:p>
          <a:p>
            <a:pPr marL="628650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Google и Stack Overflow</a:t>
            </a:r>
          </a:p>
          <a:p>
            <a:pPr marL="628650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Блоги: </a:t>
            </a:r>
            <a:r>
              <a:rPr u="sng">
                <a:hlinkClick r:id="rId3"/>
              </a:rPr>
              <a:t>blog.yhat.com</a:t>
            </a:r>
            <a:r>
              <a:t>, </a:t>
            </a:r>
            <a:r>
              <a:rPr u="sng">
                <a:hlinkClick r:id="rId4"/>
              </a:rPr>
              <a:t>datatau.com</a:t>
            </a:r>
          </a:p>
          <a:p>
            <a:pPr marL="628650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Онлайн курсы: </a:t>
            </a:r>
          </a:p>
          <a:p>
            <a:pPr marL="1187450" lvl="1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«Введение в машинное обучение» на Coursera</a:t>
            </a:r>
          </a:p>
          <a:p>
            <a:pPr marL="1187450" lvl="1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Курс OpenDataScience и </a:t>
            </a:r>
            <a:r>
              <a:rPr u="sng">
                <a:hlinkClick r:id="rId5"/>
              </a:rPr>
              <a:t>mail.ru</a:t>
            </a:r>
          </a:p>
          <a:p>
            <a:pPr marL="1187450" lvl="1" indent="-628650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Курсы на DataCamp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Установка Python и pip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Установка Python и pip</a:t>
            </a:r>
          </a:p>
        </p:txBody>
      </p:sp>
      <p:sp>
        <p:nvSpPr>
          <p:cNvPr id="194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sp>
        <p:nvSpPr>
          <p:cNvPr id="195" name="https://www.python.org/downloads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800"/>
            </a:pPr>
            <a:r>
              <a:rPr u="sng">
                <a:hlinkClick r:id="rId2"/>
              </a:rPr>
              <a:t>https://www.python.org/downloads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shot 2017-09-03 15.10.05.png" descr="Screenshot 2017-09-03 15.1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4881" y="1196192"/>
            <a:ext cx="6647285" cy="702796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Щупаем питона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Щупаем питона</a:t>
            </a:r>
          </a:p>
        </p:txBody>
      </p:sp>
      <p:sp>
        <p:nvSpPr>
          <p:cNvPr id="199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sp>
        <p:nvSpPr>
          <p:cNvPr id="200" name="Запустить интерактивный интерфейс командной строки: python.exe в Windows…"/>
          <p:cNvSpPr txBox="1">
            <a:spLocks noGrp="1"/>
          </p:cNvSpPr>
          <p:nvPr>
            <p:ph type="body" sz="half" idx="1"/>
          </p:nvPr>
        </p:nvSpPr>
        <p:spPr>
          <a:xfrm>
            <a:off x="571808" y="890141"/>
            <a:ext cx="5765801" cy="723868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/>
            </a:pPr>
            <a:r>
              <a:t>Запустить интерактивный интерфейс командной строки: python.exe в Windows</a:t>
            </a:r>
          </a:p>
          <a:p>
            <a:pPr marL="0" indent="0">
              <a:buSzTx/>
              <a:buNone/>
              <a:defRPr sz="3600"/>
            </a:pPr>
            <a:r>
              <a:t>CLI в macOS и Ubuntu:</a:t>
            </a:r>
          </a:p>
          <a:p>
            <a:pPr marL="0" indent="0">
              <a:buSzTx/>
              <a:buNone/>
              <a:defRPr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python3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Инструменты разработки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Инструменты разработки</a:t>
            </a:r>
          </a:p>
        </p:txBody>
      </p:sp>
      <p:sp>
        <p:nvSpPr>
          <p:cNvPr id="203" name="Command line interface, IPython.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714375" indent="-714375">
              <a:buSzPct val="100000"/>
              <a:buAutoNum type="arabicPeriod"/>
              <a:defRPr sz="3600"/>
            </a:pPr>
            <a:r>
              <a:t>Command line interface, IPython.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Текстовые редакторы: Notepad++, Sublime Text, Atom.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IDE: PyCharm.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Специализированные IDE для исследовательских целей:  Jupyter Notebook, Rodeo</a:t>
            </a:r>
          </a:p>
        </p:txBody>
      </p:sp>
      <p:sp>
        <p:nvSpPr>
          <p:cNvPr id="204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лан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013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7280"/>
            </a:lvl1pPr>
          </a:lstStyle>
          <a:p>
            <a:r>
              <a:rPr lang="en-US" dirty="0"/>
              <a:t>Plan</a:t>
            </a:r>
            <a:endParaRPr dirty="0"/>
          </a:p>
        </p:txBody>
      </p:sp>
      <p:sp>
        <p:nvSpPr>
          <p:cNvPr id="123" name="Знакомство с Python: история, особенности, интерпретатор, управление пакетами, среды разработки, материалы для самостоятельного изучения.…"/>
          <p:cNvSpPr txBox="1">
            <a:spLocks noGrp="1"/>
          </p:cNvSpPr>
          <p:nvPr>
            <p:ph type="body" idx="1"/>
          </p:nvPr>
        </p:nvSpPr>
        <p:spPr>
          <a:xfrm>
            <a:off x="497582" y="1620004"/>
            <a:ext cx="12037280" cy="7836057"/>
          </a:xfrm>
          <a:prstGeom prst="rect">
            <a:avLst/>
          </a:prstGeom>
        </p:spPr>
        <p:txBody>
          <a:bodyPr/>
          <a:lstStyle/>
          <a:p>
            <a:pPr marL="0" indent="0" defTabSz="490727">
              <a:spcBef>
                <a:spcPts val="1600"/>
              </a:spcBef>
              <a:buSzPct val="100000"/>
              <a:buNone/>
              <a:defRPr sz="2688"/>
            </a:pPr>
            <a:r>
              <a:rPr lang="en-US" dirty="0"/>
              <a:t>Part 1: </a:t>
            </a:r>
            <a:r>
              <a:rPr lang="en-US" sz="2688" dirty="0"/>
              <a:t>Introduction to Python</a:t>
            </a:r>
            <a:endParaRPr lang="en-US" dirty="0"/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sz="2688" dirty="0"/>
              <a:t>History, features and tools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sz="2688" dirty="0"/>
              <a:t>Basic data types, syntax and operators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dirty="0"/>
              <a:t>Methods, loops, conditions, list comprehensions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sz="2688" dirty="0"/>
              <a:t>Working with files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endParaRPr lang="en-US" sz="2688" dirty="0"/>
          </a:p>
          <a:p>
            <a:pPr marL="0" indent="0" defTabSz="490727">
              <a:spcBef>
                <a:spcPts val="1600"/>
              </a:spcBef>
              <a:buSzPct val="100000"/>
              <a:buNone/>
              <a:defRPr sz="2688"/>
            </a:pPr>
            <a:r>
              <a:rPr lang="en-US" sz="2688" dirty="0"/>
              <a:t>Part 2. Python for data analysis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sz="2688" dirty="0"/>
              <a:t>Pandas 🐼 for data wrangling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sz="2688" dirty="0"/>
              <a:t>EDA and visualization</a:t>
            </a:r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r>
              <a:rPr lang="en-US" sz="2688" dirty="0"/>
              <a:t>Linear regression with </a:t>
            </a:r>
            <a:r>
              <a:rPr lang="en-US" sz="2688" dirty="0" err="1"/>
              <a:t>SkLearn</a:t>
            </a:r>
            <a:endParaRPr lang="en-US" sz="2688" dirty="0"/>
          </a:p>
          <a:p>
            <a:pPr marL="514350" indent="-514350" defTabSz="490727">
              <a:spcBef>
                <a:spcPts val="1600"/>
              </a:spcBef>
              <a:buSzPct val="100000"/>
              <a:buFont typeface="+mj-lt"/>
              <a:buAutoNum type="arabicPeriod"/>
              <a:defRPr sz="2688"/>
            </a:pPr>
            <a:endParaRPr lang="en-US" sz="2688" dirty="0"/>
          </a:p>
          <a:p>
            <a:pPr marL="0" indent="0" defTabSz="490727">
              <a:spcBef>
                <a:spcPts val="1600"/>
              </a:spcBef>
              <a:buSzPct val="100000"/>
              <a:buNone/>
              <a:defRPr sz="2688"/>
            </a:pPr>
            <a:r>
              <a:rPr lang="en-US" sz="2688"/>
              <a:t>EXAM</a:t>
            </a:r>
            <a:endParaRPr lang="en-US" sz="2688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LI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CLI</a:t>
            </a:r>
          </a:p>
        </p:txBody>
      </p:sp>
      <p:sp>
        <p:nvSpPr>
          <p:cNvPr id="207" name="Чтобы войти в CLI на Windows, наберите cmd в поиске.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  <a:solidFill>
            <a:srgbClr val="000000"/>
          </a:solidFill>
          <a:effectLst>
            <a:outerShdw blurRad="190500" dist="111857" dir="5400000" rotWithShape="0">
              <a:srgbClr val="000000">
                <a:alpha val="50000"/>
              </a:srgbClr>
            </a:outerShdw>
          </a:effectLst>
        </p:spPr>
        <p:txBody>
          <a:bodyPr>
            <a:normAutofit lnSpcReduction="10000"/>
          </a:bodyPr>
          <a:lstStyle/>
          <a:p>
            <a:pPr marL="700087" indent="-700087" defTabSz="572516">
              <a:spcBef>
                <a:spcPts val="4100"/>
              </a:spcBef>
              <a:buSzPct val="100000"/>
              <a:buAutoNum type="arabicPeriod"/>
              <a:defRPr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Чтобы войти в CLI на Windows, наберите </a:t>
            </a:r>
            <a:r>
              <a:rPr b="1"/>
              <a:t>cmd</a:t>
            </a:r>
            <a:r>
              <a:t> в поиске.</a:t>
            </a:r>
          </a:p>
          <a:p>
            <a:pPr marL="700087" indent="-700087" defTabSz="572516">
              <a:spcBef>
                <a:spcPts val="4100"/>
              </a:spcBef>
              <a:buSzPct val="100000"/>
              <a:buAutoNum type="arabicPeriod"/>
              <a:defRPr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Для вывода пути к текущей директории введите </a:t>
            </a:r>
            <a:r>
              <a:rPr b="1"/>
              <a:t>cd</a:t>
            </a:r>
            <a:r>
              <a:t> (</a:t>
            </a:r>
            <a:r>
              <a:rPr b="1"/>
              <a:t>pwd</a:t>
            </a:r>
            <a:r>
              <a:t> в UNIX)</a:t>
            </a:r>
          </a:p>
          <a:p>
            <a:pPr marL="700087" indent="-700087" defTabSz="572516">
              <a:spcBef>
                <a:spcPts val="4100"/>
              </a:spcBef>
              <a:buSzPct val="100000"/>
              <a:buAutoNum type="arabicPeriod"/>
              <a:defRPr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Для вывода информации о содержимом текущей директории введите </a:t>
            </a:r>
            <a:r>
              <a:rPr b="1"/>
              <a:t>dir</a:t>
            </a:r>
            <a:r>
              <a:t> (</a:t>
            </a:r>
            <a:r>
              <a:rPr b="1"/>
              <a:t>ls</a:t>
            </a:r>
            <a:r>
              <a:t> в UNIX)</a:t>
            </a:r>
          </a:p>
          <a:p>
            <a:pPr marL="700087" indent="-700087" defTabSz="572516">
              <a:spcBef>
                <a:spcPts val="4100"/>
              </a:spcBef>
              <a:buSzPct val="100000"/>
              <a:buAutoNum type="arabicPeriod"/>
              <a:defRPr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Для изменения текущей директории введите </a:t>
            </a:r>
            <a:r>
              <a:rPr b="1"/>
              <a:t>cd &lt;путь_к_директории&gt;</a:t>
            </a:r>
          </a:p>
          <a:p>
            <a:pPr marL="700087" indent="-700087" defTabSz="572516">
              <a:spcBef>
                <a:spcPts val="4100"/>
              </a:spcBef>
              <a:buSzPct val="100000"/>
              <a:buAutoNum type="arabicPeriod"/>
              <a:defRPr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Остановить процесс CTRL+C</a:t>
            </a:r>
          </a:p>
        </p:txBody>
      </p:sp>
      <p:sp>
        <p:nvSpPr>
          <p:cNvPr id="208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Инструменты разработки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Инструменты разработки</a:t>
            </a:r>
          </a:p>
        </p:txBody>
      </p:sp>
      <p:sp>
        <p:nvSpPr>
          <p:cNvPr id="211" name="Command line interface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714375" indent="-714375">
              <a:buSzPct val="100000"/>
              <a:buAutoNum type="arabicPeriod"/>
              <a:defRPr sz="3600"/>
            </a:pPr>
            <a:r>
              <a:t>Command line interface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IPython</a:t>
            </a:r>
          </a:p>
          <a:p>
            <a:pPr marL="714375" indent="-714375">
              <a:buSzPct val="100000"/>
              <a:buAutoNum type="arabicPeriod"/>
              <a:defRPr sz="3600" b="1"/>
            </a:pPr>
            <a:r>
              <a:t>Jupyter Notebook</a:t>
            </a:r>
          </a:p>
        </p:txBody>
      </p:sp>
      <p:sp>
        <p:nvSpPr>
          <p:cNvPr id="212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sp>
        <p:nvSpPr>
          <p:cNvPr id="213" name="Установка: pip3 install jupyter"/>
          <p:cNvSpPr txBox="1"/>
          <p:nvPr/>
        </p:nvSpPr>
        <p:spPr>
          <a:xfrm>
            <a:off x="3610148" y="6903049"/>
            <a:ext cx="578450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Установка: pip3 install jupyter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Переменные. Советы по именованию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Переменные. Советы по именованию</a:t>
            </a:r>
          </a:p>
        </p:txBody>
      </p:sp>
      <p:sp>
        <p:nvSpPr>
          <p:cNvPr id="216" name="var_name = 42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0" indent="0" defTabSz="554990">
              <a:spcBef>
                <a:spcPts val="3900"/>
              </a:spcBef>
              <a:buSzTx/>
              <a:buNone/>
              <a:defRPr sz="3420"/>
            </a:pPr>
            <a:r>
              <a:t>var_name = 42</a:t>
            </a:r>
          </a:p>
          <a:p>
            <a:pPr marL="678656" indent="-678656" defTabSz="554990">
              <a:spcBef>
                <a:spcPts val="3900"/>
              </a:spcBef>
              <a:buSzPct val="100000"/>
              <a:buAutoNum type="arabicPeriod"/>
              <a:defRPr sz="3420"/>
            </a:pPr>
            <a:r>
              <a:t>Может содержать буквы (unicode), цифры и _</a:t>
            </a:r>
          </a:p>
          <a:p>
            <a:pPr marL="678656" indent="-678656" defTabSz="554990">
              <a:spcBef>
                <a:spcPts val="3900"/>
              </a:spcBef>
              <a:buSzPct val="100000"/>
              <a:buAutoNum type="arabicPeriod"/>
              <a:defRPr sz="3420"/>
            </a:pPr>
            <a:r>
              <a:t>Слова в названии разделяются подчёркиванием</a:t>
            </a:r>
          </a:p>
          <a:p>
            <a:pPr marL="678656" indent="-678656" defTabSz="554990">
              <a:spcBef>
                <a:spcPts val="3900"/>
              </a:spcBef>
              <a:buSzPct val="100000"/>
              <a:buAutoNum type="arabicPeriod"/>
              <a:defRPr sz="3420"/>
            </a:pPr>
            <a:r>
              <a:t>Имена констант ЗАГЛАВНЫМИ буквами</a:t>
            </a:r>
          </a:p>
          <a:p>
            <a:pPr marL="678656" indent="-678656" defTabSz="554990">
              <a:spcBef>
                <a:spcPts val="3900"/>
              </a:spcBef>
              <a:buSzPct val="100000"/>
              <a:buAutoNum type="arabicPeriod"/>
              <a:defRPr sz="3420"/>
            </a:pPr>
            <a:r>
              <a:t>Осмысленность</a:t>
            </a:r>
          </a:p>
          <a:p>
            <a:pPr marL="678656" indent="-678656" defTabSz="554990">
              <a:spcBef>
                <a:spcPts val="3900"/>
              </a:spcBef>
              <a:buSzPct val="100000"/>
              <a:buAutoNum type="arabicPeriod"/>
              <a:defRPr sz="3420"/>
            </a:pPr>
            <a:r>
              <a:t>Не могут начинаться с цифры: 1j * 1J </a:t>
            </a:r>
          </a:p>
          <a:p>
            <a:pPr marL="678656" indent="-678656" defTabSz="554990">
              <a:spcBef>
                <a:spcPts val="3900"/>
              </a:spcBef>
              <a:buSzPct val="100000"/>
              <a:buAutoNum type="arabicPeriod"/>
              <a:defRPr sz="3420"/>
            </a:pPr>
            <a:r>
              <a:t>Не должны совпадать с ключевыми словами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Основные типы данных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Основные типы данных</a:t>
            </a:r>
          </a:p>
        </p:txBody>
      </p:sp>
      <p:sp>
        <p:nvSpPr>
          <p:cNvPr id="219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sp>
        <p:nvSpPr>
          <p:cNvPr id="220" name="Числа…"/>
          <p:cNvSpPr txBox="1">
            <a:spLocks noGrp="1"/>
          </p:cNvSpPr>
          <p:nvPr>
            <p:ph type="body" idx="1"/>
          </p:nvPr>
        </p:nvSpPr>
        <p:spPr>
          <a:xfrm>
            <a:off x="1154399" y="1430573"/>
            <a:ext cx="10696002" cy="7296240"/>
          </a:xfrm>
          <a:prstGeom prst="rect">
            <a:avLst/>
          </a:prstGeom>
        </p:spPr>
        <p:txBody>
          <a:bodyPr/>
          <a:lstStyle/>
          <a:p>
            <a:pPr marL="714375" indent="-714375">
              <a:buSzPct val="100000"/>
              <a:buAutoNum type="arabicPeriod"/>
              <a:defRPr sz="3600"/>
            </a:pPr>
            <a:r>
              <a:t>Числа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Строки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Списки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Кортежи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Множества</a:t>
            </a:r>
          </a:p>
          <a:p>
            <a:pPr marL="714375" indent="-714375">
              <a:buSzPct val="100000"/>
              <a:buAutoNum type="arabicPeriod"/>
              <a:defRPr sz="3600"/>
            </a:pPr>
            <a:r>
              <a:t>Логичекий тип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Числа и операции над ними"/>
          <p:cNvSpPr txBox="1">
            <a:spLocks noGrp="1"/>
          </p:cNvSpPr>
          <p:nvPr>
            <p:ph type="title"/>
          </p:nvPr>
        </p:nvSpPr>
        <p:spPr>
          <a:xfrm>
            <a:off x="-4779" y="6739"/>
            <a:ext cx="13014358" cy="136201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Числа и операции над ними</a:t>
            </a:r>
          </a:p>
        </p:txBody>
      </p:sp>
      <p:sp>
        <p:nvSpPr>
          <p:cNvPr id="223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  <p:pic>
        <p:nvPicPr>
          <p:cNvPr id="224" name="Screenshot 2017-09-03 16.33.35.png" descr="Screenshot 2017-09-03 16.33.35.png"/>
          <p:cNvPicPr>
            <a:picLocks noChangeAspect="1"/>
          </p:cNvPicPr>
          <p:nvPr/>
        </p:nvPicPr>
        <p:blipFill>
          <a:blip r:embed="rId2">
            <a:extLst/>
          </a:blip>
          <a:srcRect t="1427"/>
          <a:stretch>
            <a:fillRect/>
          </a:stretch>
        </p:blipFill>
        <p:spPr>
          <a:xfrm>
            <a:off x="957761" y="1626141"/>
            <a:ext cx="9746551" cy="7867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19562" y="-24236"/>
            <a:ext cx="19801389" cy="1113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Знакомство с Python"/>
          <p:cNvSpPr txBox="1">
            <a:spLocks noGrp="1"/>
          </p:cNvSpPr>
          <p:nvPr>
            <p:ph type="ctrTitle"/>
          </p:nvPr>
        </p:nvSpPr>
        <p:spPr>
          <a:xfrm>
            <a:off x="4853216" y="2909646"/>
            <a:ext cx="7379130" cy="2328367"/>
          </a:xfrm>
          <a:prstGeom prst="rect">
            <a:avLst/>
          </a:prstGeom>
        </p:spPr>
        <p:txBody>
          <a:bodyPr/>
          <a:lstStyle>
            <a:lvl1pPr defTabSz="525779">
              <a:defRPr sz="7200">
                <a:solidFill>
                  <a:srgbClr val="FFFFFF">
                    <a:alpha val="70004"/>
                  </a:srgbClr>
                </a:solidFill>
              </a:defRPr>
            </a:lvl1pPr>
          </a:lstStyle>
          <a:p>
            <a:r>
              <a:t>Знакомство с Python</a:t>
            </a:r>
          </a:p>
        </p:txBody>
      </p:sp>
      <p:sp>
        <p:nvSpPr>
          <p:cNvPr id="127" name="Занятие 1"/>
          <p:cNvSpPr txBox="1">
            <a:spLocks noGrp="1"/>
          </p:cNvSpPr>
          <p:nvPr>
            <p:ph type="subTitle" sz="quarter" idx="1"/>
          </p:nvPr>
        </p:nvSpPr>
        <p:spPr>
          <a:xfrm>
            <a:off x="3310381" y="6185789"/>
            <a:ext cx="10464801" cy="1130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47881"/>
                  </a:srgbClr>
                </a:solidFill>
              </a:defRPr>
            </a:lvl1pPr>
          </a:lstStyle>
          <a:p>
            <a:r>
              <a:t>Занятие 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План"/>
          <p:cNvSpPr txBox="1">
            <a:spLocks noGrp="1"/>
          </p:cNvSpPr>
          <p:nvPr>
            <p:ph type="title"/>
          </p:nvPr>
        </p:nvSpPr>
        <p:spPr>
          <a:xfrm>
            <a:off x="-15656" y="-151370"/>
            <a:ext cx="13036112" cy="2355088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План</a:t>
            </a:r>
          </a:p>
        </p:txBody>
      </p:sp>
      <p:sp>
        <p:nvSpPr>
          <p:cNvPr id="130" name="История создание и этапы развития…"/>
          <p:cNvSpPr txBox="1">
            <a:spLocks noGrp="1"/>
          </p:cNvSpPr>
          <p:nvPr>
            <p:ph type="body" idx="1"/>
          </p:nvPr>
        </p:nvSpPr>
        <p:spPr>
          <a:xfrm>
            <a:off x="367010" y="1872298"/>
            <a:ext cx="12270780" cy="7329154"/>
          </a:xfrm>
          <a:prstGeom prst="rect">
            <a:avLst/>
          </a:prstGeom>
        </p:spPr>
        <p:txBody>
          <a:bodyPr/>
          <a:lstStyle/>
          <a:p>
            <a:pPr marL="635000" indent="-635000">
              <a:spcBef>
                <a:spcPts val="4800"/>
              </a:spcBef>
              <a:buSzPct val="100000"/>
              <a:buAutoNum type="arabicPeriod"/>
              <a:defRPr sz="4800"/>
            </a:pPr>
            <a:r>
              <a:t>История создание и этапы развития</a:t>
            </a:r>
          </a:p>
          <a:p>
            <a:pPr marL="635000" indent="-635000">
              <a:spcBef>
                <a:spcPts val="4800"/>
              </a:spcBef>
              <a:buSzPct val="100000"/>
              <a:buAutoNum type="arabicPeriod"/>
              <a:defRPr sz="4800"/>
            </a:pPr>
            <a:r>
              <a:t>Особенности языка</a:t>
            </a:r>
          </a:p>
          <a:p>
            <a:pPr marL="635000" indent="-635000">
              <a:spcBef>
                <a:spcPts val="4800"/>
              </a:spcBef>
              <a:buSzPct val="100000"/>
              <a:buAutoNum type="arabicPeriod"/>
              <a:defRPr sz="4800"/>
            </a:pPr>
            <a:r>
              <a:t>Использование в науке</a:t>
            </a:r>
          </a:p>
          <a:p>
            <a:pPr marL="635000" indent="-635000">
              <a:spcBef>
                <a:spcPts val="4800"/>
              </a:spcBef>
              <a:buSzPct val="100000"/>
              <a:buAutoNum type="arabicPeriod"/>
              <a:defRPr sz="4800"/>
            </a:pPr>
            <a:r>
              <a:t>Материалы для самостоятельного изучения</a:t>
            </a:r>
          </a:p>
          <a:p>
            <a:pPr marL="635000" indent="-635000">
              <a:spcBef>
                <a:spcPts val="4800"/>
              </a:spcBef>
              <a:buSzPct val="100000"/>
              <a:buAutoNum type="arabicPeriod"/>
              <a:defRPr sz="4800"/>
            </a:pPr>
            <a:r>
              <a:t>Синтаксис языка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81417" y="-1081358"/>
            <a:ext cx="35213660" cy="1980768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История Python"/>
          <p:cNvSpPr txBox="1">
            <a:spLocks noGrp="1"/>
          </p:cNvSpPr>
          <p:nvPr>
            <p:ph type="title"/>
          </p:nvPr>
        </p:nvSpPr>
        <p:spPr>
          <a:xfrm>
            <a:off x="6914402" y="-151370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>
                    <a:alpha val="49557"/>
                  </a:srgbClr>
                </a:solidFill>
              </a:defRPr>
            </a:lvl1pPr>
          </a:lstStyle>
          <a:p>
            <a:r>
              <a:t>История Python</a:t>
            </a:r>
          </a:p>
        </p:txBody>
      </p:sp>
      <p:sp>
        <p:nvSpPr>
          <p:cNvPr id="134" name="ФАКТ 1…"/>
          <p:cNvSpPr txBox="1">
            <a:spLocks noGrp="1"/>
          </p:cNvSpPr>
          <p:nvPr>
            <p:ph type="body" sz="half" idx="1"/>
          </p:nvPr>
        </p:nvSpPr>
        <p:spPr>
          <a:xfrm>
            <a:off x="6881208" y="3406222"/>
            <a:ext cx="6106054" cy="6353998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  <a:defRPr b="1">
                <a:solidFill>
                  <a:srgbClr val="FFFFFF">
                    <a:alpha val="74856"/>
                  </a:srgbClr>
                </a:solidFill>
              </a:defRPr>
            </a:pPr>
            <a:r>
              <a:t>ФАКТ 1</a:t>
            </a:r>
          </a:p>
          <a:p>
            <a:pPr marL="0" indent="0" algn="ctr">
              <a:spcBef>
                <a:spcPts val="0"/>
              </a:spcBef>
              <a:buSzTx/>
              <a:buNone/>
              <a:defRPr b="1">
                <a:solidFill>
                  <a:srgbClr val="FFFFFF">
                    <a:alpha val="74856"/>
                  </a:srgbClr>
                </a:solidFill>
              </a:defRPr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 b="1">
                <a:solidFill>
                  <a:srgbClr val="FFFFFF">
                    <a:alpha val="74856"/>
                  </a:srgbClr>
                </a:solidFill>
              </a:defRPr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FFFFFF">
                    <a:alpha val="74856"/>
                  </a:srgbClr>
                </a:solidFill>
              </a:defRPr>
            </a:pPr>
            <a:r>
              <a:t>Создан Великодушным Пожизненным Диктатором (Benevolent Dictator For Life) Гвидо ван Россумом 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FFFFFF">
                    <a:alpha val="74856"/>
                  </a:srgbClr>
                </a:solidFill>
              </a:defRPr>
            </a:pPr>
            <a:r>
              <a:t>в конце 1980-х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17278" y="-1"/>
            <a:ext cx="859152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стория Python"/>
          <p:cNvSpPr txBox="1">
            <a:spLocks noGrp="1"/>
          </p:cNvSpPr>
          <p:nvPr>
            <p:ph type="title"/>
          </p:nvPr>
        </p:nvSpPr>
        <p:spPr>
          <a:xfrm>
            <a:off x="3449373" y="-252712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История Python</a:t>
            </a:r>
          </a:p>
        </p:txBody>
      </p:sp>
      <p:sp>
        <p:nvSpPr>
          <p:cNvPr id="138" name="ИСТОРИЧЕСКИЙ ФАКТ 2…"/>
          <p:cNvSpPr txBox="1">
            <a:spLocks noGrp="1"/>
          </p:cNvSpPr>
          <p:nvPr>
            <p:ph type="body" sz="half" idx="1"/>
          </p:nvPr>
        </p:nvSpPr>
        <p:spPr>
          <a:xfrm>
            <a:off x="3482567" y="-52411"/>
            <a:ext cx="6039666" cy="712218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/>
            </a:pPr>
            <a:r>
              <a:t>ИСТОРИЧЕСКИЙ ФАКТ 2</a:t>
            </a:r>
          </a:p>
          <a:p>
            <a:pPr marL="0" indent="0" algn="ctr">
              <a:spcBef>
                <a:spcPts val="0"/>
              </a:spcBef>
              <a:buSzTx/>
              <a:buNone/>
              <a:defRPr b="1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t>Вдохновлён языком ABC</a:t>
            </a:r>
          </a:p>
        </p:txBody>
      </p:sp>
      <p:sp>
        <p:nvSpPr>
          <p:cNvPr id="139" name="HOW TO RETURN words document:…"/>
          <p:cNvSpPr txBox="1"/>
          <p:nvPr/>
        </p:nvSpPr>
        <p:spPr>
          <a:xfrm>
            <a:off x="2403838" y="5352945"/>
            <a:ext cx="8197124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HOW TO RETURN words document:</a:t>
            </a:r>
          </a:p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   PUT {} IN collection</a:t>
            </a:r>
          </a:p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   FOR line IN document:</a:t>
            </a:r>
          </a:p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      FOR word IN split line:</a:t>
            </a:r>
          </a:p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         IF word not.in collection:</a:t>
            </a:r>
          </a:p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            INSERT word IN collection</a:t>
            </a:r>
          </a:p>
          <a:p>
            <a:pPr algn="l" defTabSz="457200">
              <a:lnSpc>
                <a:spcPts val="5100"/>
              </a:lnSpc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   RETURN collection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История Python"/>
          <p:cNvSpPr txBox="1">
            <a:spLocks noGrp="1"/>
          </p:cNvSpPr>
          <p:nvPr>
            <p:ph type="title"/>
          </p:nvPr>
        </p:nvSpPr>
        <p:spPr>
          <a:xfrm>
            <a:off x="3449373" y="-252712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История Python</a:t>
            </a:r>
          </a:p>
        </p:txBody>
      </p:sp>
      <p:sp>
        <p:nvSpPr>
          <p:cNvPr id="142" name="ИСТОРИЧЕСКИЙ ФАКТ 3…"/>
          <p:cNvSpPr txBox="1">
            <a:spLocks noGrp="1"/>
          </p:cNvSpPr>
          <p:nvPr>
            <p:ph type="body" sz="quarter" idx="1"/>
          </p:nvPr>
        </p:nvSpPr>
        <p:spPr>
          <a:xfrm>
            <a:off x="3482567" y="1431139"/>
            <a:ext cx="6039665" cy="406731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/>
            </a:pPr>
            <a:r>
              <a:t>ИСТОРИЧЕСКИЙ ФАКТ 3</a:t>
            </a:r>
          </a:p>
          <a:p>
            <a:pPr marL="0" indent="0" algn="ctr">
              <a:spcBef>
                <a:spcPts val="0"/>
              </a:spcBef>
              <a:buSzTx/>
              <a:buNone/>
              <a:defRPr b="1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t>Назван в честь телевизионного шоу 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t>Monty Python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67" t="2519" r="1167" b="2519"/>
          <a:stretch>
            <a:fillRect/>
          </a:stretch>
        </p:blipFill>
        <p:spPr>
          <a:xfrm>
            <a:off x="2104169" y="4872875"/>
            <a:ext cx="8796462" cy="4802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История Python"/>
          <p:cNvSpPr txBox="1">
            <a:spLocks noGrp="1"/>
          </p:cNvSpPr>
          <p:nvPr>
            <p:ph type="title"/>
          </p:nvPr>
        </p:nvSpPr>
        <p:spPr>
          <a:xfrm>
            <a:off x="3449373" y="-252712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История Python</a:t>
            </a:r>
          </a:p>
        </p:txBody>
      </p:sp>
      <p:sp>
        <p:nvSpPr>
          <p:cNvPr id="146" name="ИСТОРИЧЕСКИЙ ФАКТ 4…"/>
          <p:cNvSpPr txBox="1">
            <a:spLocks noGrp="1"/>
          </p:cNvSpPr>
          <p:nvPr>
            <p:ph type="body" sz="quarter" idx="1"/>
          </p:nvPr>
        </p:nvSpPr>
        <p:spPr>
          <a:xfrm>
            <a:off x="3482568" y="1335244"/>
            <a:ext cx="6039665" cy="333568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b="1"/>
            </a:pPr>
            <a:r>
              <a:t>ИСТОРИЧЕСКИЙ ФАКТ 4</a:t>
            </a:r>
          </a:p>
          <a:p>
            <a:pPr marL="0" indent="0" algn="ctr">
              <a:spcBef>
                <a:spcPts val="0"/>
              </a:spcBef>
              <a:buSzTx/>
              <a:buNone/>
              <a:defRPr b="1"/>
            </a:pPr>
            <a:endParaRPr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t>Имеет несколько несовместимых 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t>между собой версий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223" y="4573266"/>
            <a:ext cx="9216354" cy="5175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Особенности Python"/>
          <p:cNvSpPr txBox="1">
            <a:spLocks noGrp="1"/>
          </p:cNvSpPr>
          <p:nvPr>
            <p:ph type="title"/>
          </p:nvPr>
        </p:nvSpPr>
        <p:spPr>
          <a:xfrm>
            <a:off x="3449373" y="-522958"/>
            <a:ext cx="6106054" cy="235508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Особенности Python</a:t>
            </a:r>
          </a:p>
        </p:txBody>
      </p:sp>
      <p:sp>
        <p:nvSpPr>
          <p:cNvPr id="150" name="Высокоуровневый"/>
          <p:cNvSpPr txBox="1">
            <a:spLocks noGrp="1"/>
          </p:cNvSpPr>
          <p:nvPr>
            <p:ph type="body" sz="half" idx="1"/>
          </p:nvPr>
        </p:nvSpPr>
        <p:spPr>
          <a:xfrm>
            <a:off x="6829363" y="961012"/>
            <a:ext cx="6039666" cy="71221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r>
              <a:t>Высокоуровневый</a:t>
            </a:r>
          </a:p>
        </p:txBody>
      </p:sp>
      <p:pic>
        <p:nvPicPr>
          <p:cNvPr id="151" name="low vs high.png" descr="low vs hig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002" y="3003962"/>
            <a:ext cx="7401100" cy="547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ФАКТ 3"/>
          <p:cNvSpPr txBox="1"/>
          <p:nvPr/>
        </p:nvSpPr>
        <p:spPr>
          <a:xfrm>
            <a:off x="14541747" y="8092514"/>
            <a:ext cx="196733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>
                    <a:alpha val="79552"/>
                  </a:srgbClr>
                </a:solidFill>
              </a:defRPr>
            </a:lvl1pPr>
          </a:lstStyle>
          <a:p>
            <a:r>
              <a:t>ФАКТ 3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Macintosh PowerPoint</Application>
  <PresentationFormat>Custom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Courier</vt:lpstr>
      <vt:lpstr>Courier New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Python for Social Science: Introduction to Programming Language </vt:lpstr>
      <vt:lpstr>Plan</vt:lpstr>
      <vt:lpstr>Знакомство с Python</vt:lpstr>
      <vt:lpstr>План</vt:lpstr>
      <vt:lpstr>История Python</vt:lpstr>
      <vt:lpstr>История Python</vt:lpstr>
      <vt:lpstr>История Python</vt:lpstr>
      <vt:lpstr>История Python</vt:lpstr>
      <vt:lpstr>Особенности Python</vt:lpstr>
      <vt:lpstr>Особенности Python</vt:lpstr>
      <vt:lpstr>Особенности Python</vt:lpstr>
      <vt:lpstr>Особенности Python</vt:lpstr>
      <vt:lpstr>Особенности Python:  Дзен Python</vt:lpstr>
      <vt:lpstr>Python в науке: почему?</vt:lpstr>
      <vt:lpstr>Рекомендуемые книги</vt:lpstr>
      <vt:lpstr>Другие материалы</vt:lpstr>
      <vt:lpstr>Установка Python и pip</vt:lpstr>
      <vt:lpstr>Щупаем питона</vt:lpstr>
      <vt:lpstr>Инструменты разработки</vt:lpstr>
      <vt:lpstr>CLI</vt:lpstr>
      <vt:lpstr>Инструменты разработки</vt:lpstr>
      <vt:lpstr>Переменные. Советы по именованию</vt:lpstr>
      <vt:lpstr>Основные типы данных</vt:lpstr>
      <vt:lpstr>Числа и операции над ними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Social Science: Introduction to Programming Language </dc:title>
  <cp:lastModifiedBy>Нагорный Олег Станиславович</cp:lastModifiedBy>
  <cp:revision>1</cp:revision>
  <dcterms:modified xsi:type="dcterms:W3CDTF">2018-07-10T14:10:23Z</dcterms:modified>
</cp:coreProperties>
</file>